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500" r:id="rId3"/>
    <p:sldId id="258" r:id="rId4"/>
    <p:sldId id="488" r:id="rId5"/>
    <p:sldId id="493" r:id="rId6"/>
    <p:sldId id="494" r:id="rId7"/>
    <p:sldId id="495" r:id="rId8"/>
    <p:sldId id="496" r:id="rId9"/>
    <p:sldId id="497" r:id="rId10"/>
    <p:sldId id="498" r:id="rId11"/>
    <p:sldId id="499" r:id="rId12"/>
    <p:sldId id="384" r:id="rId13"/>
    <p:sldId id="387" r:id="rId14"/>
    <p:sldId id="386" r:id="rId15"/>
    <p:sldId id="383" r:id="rId16"/>
    <p:sldId id="388" r:id="rId17"/>
    <p:sldId id="389" r:id="rId18"/>
    <p:sldId id="390" r:id="rId19"/>
    <p:sldId id="487" r:id="rId20"/>
    <p:sldId id="379" r:id="rId21"/>
    <p:sldId id="380" r:id="rId22"/>
    <p:sldId id="381" r:id="rId23"/>
    <p:sldId id="382" r:id="rId24"/>
    <p:sldId id="391" r:id="rId25"/>
    <p:sldId id="392" r:id="rId26"/>
    <p:sldId id="393" r:id="rId27"/>
    <p:sldId id="394" r:id="rId28"/>
    <p:sldId id="395" r:id="rId29"/>
    <p:sldId id="396" r:id="rId30"/>
    <p:sldId id="490" r:id="rId31"/>
    <p:sldId id="491" r:id="rId32"/>
    <p:sldId id="399" r:id="rId33"/>
    <p:sldId id="397" r:id="rId34"/>
    <p:sldId id="400" r:id="rId35"/>
    <p:sldId id="401" r:id="rId36"/>
    <p:sldId id="402" r:id="rId37"/>
    <p:sldId id="403" r:id="rId38"/>
    <p:sldId id="404" r:id="rId39"/>
    <p:sldId id="421" r:id="rId40"/>
    <p:sldId id="422" r:id="rId41"/>
    <p:sldId id="423" r:id="rId42"/>
    <p:sldId id="425" r:id="rId43"/>
    <p:sldId id="426" r:id="rId44"/>
    <p:sldId id="427" r:id="rId45"/>
    <p:sldId id="424" r:id="rId46"/>
    <p:sldId id="405" r:id="rId47"/>
    <p:sldId id="420" r:id="rId48"/>
    <p:sldId id="419" r:id="rId49"/>
    <p:sldId id="406" r:id="rId50"/>
    <p:sldId id="407" r:id="rId51"/>
    <p:sldId id="408" r:id="rId52"/>
    <p:sldId id="409" r:id="rId53"/>
    <p:sldId id="428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33" r:id="rId64"/>
    <p:sldId id="489" r:id="rId65"/>
    <p:sldId id="492" r:id="rId66"/>
    <p:sldId id="453" r:id="rId6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2" autoAdjust="0"/>
    <p:restoredTop sz="94444" autoAdjust="0"/>
  </p:normalViewPr>
  <p:slideViewPr>
    <p:cSldViewPr>
      <p:cViewPr>
        <p:scale>
          <a:sx n="72" d="100"/>
          <a:sy n="72" d="100"/>
        </p:scale>
        <p:origin x="-451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18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D67658-14C2-47C4-936A-8FE44F66EAA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0DD1A3-8013-41D4-85EB-5E590076AB42}" type="slidenum">
              <a:rPr lang="en-US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0DD1A3-8013-41D4-85EB-5E590076AB42}" type="slidenum">
              <a:rPr lang="en-US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BF356B-C23D-4938-AA88-87895EC5400D}" type="slidenum">
              <a:rPr lang="en-US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1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4FA31-BD45-48EE-A48C-D81D0958128A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7259D7-E5BB-D846-879C-4547B909DCAB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3AFC3-A5AA-492E-B41C-C8BA041F4B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8174D5-6B2C-2D42-A241-F9712B6542BD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19600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6.0129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ulturalinstitute/beta/project/gigapixels" TargetMode="External"/><Relationship Id="rId2" Type="http://schemas.openxmlformats.org/officeDocument/2006/relationships/hyperlink" Target="http://gigap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flickr.com/photos/paulhitz/29478602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manuperez/306598269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7.jpeg"/><Relationship Id="rId5" Type="http://schemas.openxmlformats.org/officeDocument/2006/relationships/hyperlink" Target="http://www.flickr.com/photos/swashford/428567562/" TargetMode="External"/><Relationship Id="rId4" Type="http://schemas.openxmlformats.org/officeDocument/2006/relationships/hyperlink" Target="http://www.flickr.com/photos/diaphanus/136915456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3.png"/><Relationship Id="rId4" Type="http://schemas.openxmlformats.org/officeDocument/2006/relationships/image" Target="../media/image23.jpe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7.xml"/><Relationship Id="rId7" Type="http://schemas.openxmlformats.org/officeDocument/2006/relationships/image" Target="../media/image4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8.xml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5.png"/><Relationship Id="rId11" Type="http://schemas.openxmlformats.org/officeDocument/2006/relationships/image" Target="../media/image64.png"/><Relationship Id="rId5" Type="http://schemas.openxmlformats.org/officeDocument/2006/relationships/image" Target="../media/image54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5.png"/><Relationship Id="rId11" Type="http://schemas.openxmlformats.org/officeDocument/2006/relationships/image" Target="../media/image67.png"/><Relationship Id="rId5" Type="http://schemas.openxmlformats.org/officeDocument/2006/relationships/image" Target="../media/image54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5.xml"/><Relationship Id="rId7" Type="http://schemas.openxmlformats.org/officeDocument/2006/relationships/image" Target="../media/image6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9.xml"/><Relationship Id="rId7" Type="http://schemas.openxmlformats.org/officeDocument/2006/relationships/image" Target="../media/image7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tags" Target="../tags/tag21.xml"/><Relationship Id="rId10" Type="http://schemas.openxmlformats.org/officeDocument/2006/relationships/image" Target="../media/image78.png"/><Relationship Id="rId4" Type="http://schemas.openxmlformats.org/officeDocument/2006/relationships/tags" Target="../tags/tag20.xml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8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0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1.wmf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8077200" cy="146957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Lecture 4: Intro to local features and Harris corner detection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-1642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CS5670: Computer Vision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328550" y="826325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Noah 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snavely\work\teaching\09Fa-CS6610\projects\misc\features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289" y="3357565"/>
            <a:ext cx="5851920" cy="20961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4977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6200" y="617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Lucida Grande"/>
              </a:rPr>
              <a:t>From Romano, et al: RAISR: Rapid and Accurate Image Super Resolution, </a:t>
            </a:r>
            <a:r>
              <a:rPr lang="en-US" dirty="0">
                <a:solidFill>
                  <a:srgbClr val="000000"/>
                </a:solidFill>
                <a:latin typeface="Lucida Grande"/>
                <a:hlinkClick r:id="rId3"/>
              </a:rPr>
              <a:t>https://arxiv.org/abs/1606.01299</a:t>
            </a: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27575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7D2FA-4392-4280-AE76-BB23276A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9CB319-5D1C-43D8-AF3A-87B0FC01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2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Feature extraction: Corners and blobs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8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82750"/>
            <a:ext cx="4092575" cy="4184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918"/>
            <a:ext cx="8229600" cy="1143000"/>
          </a:xfrm>
        </p:spPr>
        <p:txBody>
          <a:bodyPr/>
          <a:lstStyle/>
          <a:p>
            <a:r>
              <a:rPr lang="en-US" dirty="0"/>
              <a:t>Motivation: Automatic panoramas</a:t>
            </a:r>
          </a:p>
        </p:txBody>
      </p:sp>
      <p:pic>
        <p:nvPicPr>
          <p:cNvPr id="2088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57" y="4222518"/>
            <a:ext cx="8469086" cy="235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509" y="1076012"/>
            <a:ext cx="8111440" cy="298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4136571" y="3733798"/>
            <a:ext cx="762000" cy="587828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60993" y="6581001"/>
            <a:ext cx="1383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Matt 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5068664"/>
            <a:ext cx="8817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http://gigapan.com	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811477"/>
            <a:ext cx="1030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GigaPan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66641" y="5519437"/>
            <a:ext cx="636853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Also see Google Zoom Views: </a:t>
            </a:r>
          </a:p>
          <a:p>
            <a:r>
              <a:rPr lang="en-US" dirty="0">
                <a:hlinkClick r:id="rId3"/>
              </a:rPr>
              <a:t>https://www.google.com/culturalinstitute/beta/project/gigapixels</a:t>
            </a:r>
            <a:r>
              <a:rPr lang="en-US" dirty="0"/>
              <a:t> 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80473"/>
            <a:ext cx="9144000" cy="243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Automatic panoramas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33357" y="6292336"/>
            <a:ext cx="2775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“Planet Detroit”</a:t>
            </a:r>
            <a:r>
              <a:rPr lang="en-US" dirty="0"/>
              <a:t> by </a:t>
            </a:r>
            <a:r>
              <a:rPr lang="en-US" dirty="0" err="1"/>
              <a:t>paulhitz</a:t>
            </a:r>
            <a:endParaRPr lang="en-US" dirty="0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573" y="3505201"/>
            <a:ext cx="2770458" cy="276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088" y="3581403"/>
            <a:ext cx="3360964" cy="272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0275" y="250376"/>
            <a:ext cx="47434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341717" y="2972188"/>
            <a:ext cx="2640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Polar panoramas</a:t>
            </a:r>
            <a:endParaRPr lang="en-US" sz="2800" dirty="0">
              <a:hlinkClick r:id="rId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2609" y="6306250"/>
            <a:ext cx="2710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“Like a Butterfly”</a:t>
            </a:r>
            <a:r>
              <a:rPr lang="en-US" dirty="0"/>
              <a:t> by Manu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970" y="2906508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9970" y="2906508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9971" y="2909887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9971" y="2909887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sp>
        <p:nvSpPr>
          <p:cNvPr id="24582" name="Text Box 14"/>
          <p:cNvSpPr txBox="1">
            <a:spLocks noChangeArrowheads="1"/>
          </p:cNvSpPr>
          <p:nvPr/>
        </p:nvSpPr>
        <p:spPr bwMode="auto">
          <a:xfrm>
            <a:off x="1225096" y="5685513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features</a:t>
            </a:r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1240971" y="5957877"/>
            <a:ext cx="376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features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311071" y="3830637"/>
            <a:ext cx="2759075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827" y="2732311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225096" y="5685513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features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240971" y="5957877"/>
            <a:ext cx="376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features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240970" y="6230020"/>
            <a:ext cx="20477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3: align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Visual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(aka Simultaneous Localization and Mapping)</a:t>
            </a:r>
          </a:p>
        </p:txBody>
      </p:sp>
      <p:pic>
        <p:nvPicPr>
          <p:cNvPr id="230402" name="Picture 2" descr="phone.jpg (937×35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728788"/>
            <a:ext cx="892492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E15441-00B3-4ACF-A2CB-6D845FA6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7A2588-12C0-4040-AE07-72297421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1 due tonight, 2/11 at 11:59pm</a:t>
            </a:r>
          </a:p>
          <a:p>
            <a:r>
              <a:rPr lang="en-US" dirty="0"/>
              <a:t>My office hours today: 3:30pm-4:30pm</a:t>
            </a:r>
          </a:p>
          <a:p>
            <a:r>
              <a:rPr lang="en-US" dirty="0"/>
              <a:t>Quiz this Wednesday, 2/13, first 10 minutes of class</a:t>
            </a:r>
          </a:p>
        </p:txBody>
      </p:sp>
    </p:spTree>
    <p:extLst>
      <p:ext uri="{BB962C8B-B14F-4D97-AF65-F5344CB8AC3E}">
        <p14:creationId xmlns:p14="http://schemas.microsoft.com/office/powerpoint/2010/main" val="25241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matching</a:t>
            </a:r>
          </a:p>
        </p:txBody>
      </p:sp>
      <p:pic>
        <p:nvPicPr>
          <p:cNvPr id="17411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20" y="2241109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636820" y="5279584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 dirty="0"/>
              <a:t>by </a:t>
            </a:r>
            <a:r>
              <a:rPr lang="en-US" sz="1600" b="0" dirty="0">
                <a:hlinkClick r:id="rId4"/>
              </a:rPr>
              <a:t>Diva Sian</a:t>
            </a:r>
            <a:endParaRPr lang="en-US" sz="1600" b="0" dirty="0"/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4942120" y="6041584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/>
              <a:t>by </a:t>
            </a:r>
            <a:r>
              <a:rPr lang="en-US" sz="1600" b="0">
                <a:hlinkClick r:id="rId5"/>
              </a:rPr>
              <a:t>swashford</a:t>
            </a:r>
            <a:endParaRPr lang="en-US" sz="1600" b="0"/>
          </a:p>
        </p:txBody>
      </p:sp>
      <p:pic>
        <p:nvPicPr>
          <p:cNvPr id="17414" name="Picture 6" descr="http://farm1.static.flickr.com/150/428567562_c51726836e.jpg?v=11744304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4045" y="1545784"/>
            <a:ext cx="33432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EX10" pitchFamily="34" charset="0"/>
              </a:rPr>
              <a:t>A</a:t>
            </a:r>
            <a:r>
              <a:rPr lang="en-US">
                <a:latin typeface="CMMI7" pitchFamily="34" charset="0"/>
              </a:rPr>
              <a:t>A</a:t>
            </a:r>
            <a:r>
              <a:rPr lang="en-US">
                <a:latin typeface="CMR10" pitchFamily="34" charset="0"/>
              </a:rPr>
              <a:t>A</a:t>
            </a:r>
            <a:r>
              <a:rPr lang="en-US">
                <a:latin typeface="CMMI10" pitchFamily="34" charset="0"/>
              </a:rPr>
              <a:t>A</a:t>
            </a:r>
            <a:r>
              <a:rPr lang="en-US">
                <a:latin typeface="CMSY10" pitchFamily="34" charset="0"/>
              </a:rPr>
              <a:t>A</a:t>
            </a:r>
            <a:r>
              <a:rPr lang="en-US">
                <a:latin typeface="CMR7" pitchFamily="34" charset="0"/>
              </a:rPr>
              <a:t>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Harder case</a:t>
            </a:r>
          </a:p>
        </p:txBody>
      </p:sp>
      <p:pic>
        <p:nvPicPr>
          <p:cNvPr id="18435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986" y="2121353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506186" y="5159828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/>
              <a:t>by </a:t>
            </a:r>
            <a:r>
              <a:rPr lang="en-US" sz="1600" b="0">
                <a:hlinkClick r:id="rId3"/>
              </a:rPr>
              <a:t>Diva Sian</a:t>
            </a:r>
            <a:endParaRPr lang="en-US" sz="1600" b="0"/>
          </a:p>
        </p:txBody>
      </p:sp>
      <p:pic>
        <p:nvPicPr>
          <p:cNvPr id="1843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1936" y="2154691"/>
            <a:ext cx="4171950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4963886" y="5159828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/>
              <a:t>by </a:t>
            </a:r>
            <a:r>
              <a:rPr lang="en-US" sz="1600" b="0">
                <a:hlinkClick r:id="rId5"/>
              </a:rPr>
              <a:t>scgbt</a:t>
            </a:r>
            <a:endParaRPr lang="en-US" sz="16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Harder still?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 dirty="0"/>
              <a:t>NASA Mars Rover images</a:t>
            </a:r>
          </a:p>
          <a:p>
            <a:pPr algn="ctr"/>
            <a:r>
              <a:rPr lang="en-US" sz="1600" b="0" dirty="0"/>
              <a:t>with SIFT feature matches</a:t>
            </a:r>
          </a:p>
        </p:txBody>
      </p:sp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below </a:t>
            </a:r>
            <a:r>
              <a:rPr lang="en-US" sz="2400"/>
              <a:t>(look for tiny colored squares…)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pic>
        <p:nvPicPr>
          <p:cNvPr id="5" name="Picture 5" descr="featExtrac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914" y="1850571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featExtrac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6314" y="1971221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pic>
        <p:nvPicPr>
          <p:cNvPr id="9" name="Picture 5" descr="featExtrac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914" y="1850571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featExtrac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6314" y="1971221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featDat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9296" y="5016954"/>
            <a:ext cx="1590675" cy="1590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606" name="Picture 7" descr="featData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1125" y="5041674"/>
            <a:ext cx="1590675" cy="1598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607" name="Right Arrow 13"/>
          <p:cNvSpPr>
            <a:spLocks noChangeArrowheads="1"/>
          </p:cNvSpPr>
          <p:nvPr/>
        </p:nvSpPr>
        <p:spPr bwMode="auto">
          <a:xfrm rot="2384758">
            <a:off x="2624449" y="4599679"/>
            <a:ext cx="75398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608" name="Right Arrow 14"/>
          <p:cNvSpPr>
            <a:spLocks noChangeArrowheads="1"/>
          </p:cNvSpPr>
          <p:nvPr/>
        </p:nvSpPr>
        <p:spPr bwMode="auto">
          <a:xfrm rot="7715876">
            <a:off x="6209506" y="4607646"/>
            <a:ext cx="686703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Invariant local features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43000"/>
            <a:ext cx="8001000" cy="1676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000"/>
              <a:t>Find features that are invariant to transformations</a:t>
            </a:r>
          </a:p>
          <a:p>
            <a:pPr lvl="1"/>
            <a:r>
              <a:rPr lang="en-US" sz="1800"/>
              <a:t>geometric invariance:  translation, rotation, scale</a:t>
            </a:r>
          </a:p>
          <a:p>
            <a:pPr lvl="1"/>
            <a:r>
              <a:rPr lang="en-US" sz="1800"/>
              <a:t>photometric invariance:  brightness, exposure, …</a:t>
            </a:r>
          </a:p>
        </p:txBody>
      </p:sp>
      <p:pic>
        <p:nvPicPr>
          <p:cNvPr id="26628" name="Picture 4" descr="sift-f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2455863"/>
            <a:ext cx="7559675" cy="3640137"/>
          </a:xfr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505204" y="6186488"/>
            <a:ext cx="201715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800" dirty="0"/>
              <a:t>Feature Descriptors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local features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motivation…  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Feature points are used for:</a:t>
            </a:r>
          </a:p>
          <a:p>
            <a:pPr lvl="1"/>
            <a:r>
              <a:rPr lang="en-US" sz="2400" dirty="0"/>
              <a:t>Image alignment</a:t>
            </a:r>
          </a:p>
          <a:p>
            <a:pPr lvl="2"/>
            <a:r>
              <a:rPr lang="en-US" sz="2000" dirty="0"/>
              <a:t>(e.g., mosaics)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 </a:t>
            </a:r>
          </a:p>
          <a:p>
            <a:pPr lvl="2"/>
            <a:r>
              <a:rPr lang="en-US" sz="2000" dirty="0"/>
              <a:t>(e.g. for AR)</a:t>
            </a:r>
          </a:p>
          <a:p>
            <a:pPr lvl="1"/>
            <a:r>
              <a:rPr lang="en-US" sz="2400" dirty="0"/>
              <a:t>Object recognition</a:t>
            </a:r>
          </a:p>
          <a:p>
            <a:pPr lvl="1"/>
            <a:r>
              <a:rPr lang="en-US" sz="2400" dirty="0"/>
              <a:t>Image retrieval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… other</a:t>
            </a: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995EF6-5A38-4E10-8A82-610C4CAA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14600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feature?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9700" name="Picture 6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58896"/>
            <a:ext cx="7162800" cy="537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3733800" y="6291040"/>
            <a:ext cx="17240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>
                <a:latin typeface="Arial" charset="0"/>
              </a:rPr>
              <a:t> </a:t>
            </a:r>
            <a:r>
              <a:rPr lang="en-US" sz="2000" b="0">
                <a:latin typeface="Arial" charset="0"/>
              </a:rPr>
              <a:t>Snoop demo</a:t>
            </a:r>
            <a:endParaRPr lang="en-US" sz="2000" b="0" baseline="-2500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Szeliski: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1. Feature detection</a:t>
            </a:r>
            <a:r>
              <a:rPr lang="en-US" dirty="0"/>
              <a:t>: find it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2. Feature descriptor</a:t>
            </a:r>
            <a:r>
              <a:rPr lang="en-US" dirty="0"/>
              <a:t>: represent it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3. Feature matching</a:t>
            </a:r>
            <a:r>
              <a:rPr lang="en-US" dirty="0"/>
              <a:t>: match it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Feature tracking:</a:t>
            </a:r>
            <a:r>
              <a:rPr lang="en-US" dirty="0"/>
              <a:t> track it, when motion</a:t>
            </a:r>
          </a:p>
        </p:txBody>
      </p:sp>
    </p:spTree>
    <p:extLst>
      <p:ext uri="{BB962C8B-B14F-4D97-AF65-F5344CB8AC3E}">
        <p14:creationId xmlns:p14="http://schemas.microsoft.com/office/powerpoint/2010/main" val="29153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fontScale="925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Arial" charset="0"/>
              </a:rPr>
              <a:t>Detection: </a:t>
            </a:r>
            <a:r>
              <a:rPr lang="en-US" sz="2400">
                <a:latin typeface="Arial" charset="0"/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Arial" charset="0"/>
              </a:rPr>
              <a:t>Description</a:t>
            </a:r>
            <a:r>
              <a:rPr lang="en-US" sz="2400">
                <a:latin typeface="Arial" charset="0"/>
              </a:rPr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Arial" charset="0"/>
              </a:rPr>
              <a:t>Matching: </a:t>
            </a:r>
            <a:r>
              <a:rPr lang="en-US" sz="2400">
                <a:latin typeface="Arial" charset="0"/>
              </a:rPr>
              <a:t>Determine correspondence between descriptors in two views</a:t>
            </a:r>
          </a:p>
        </p:txBody>
      </p:sp>
      <p:pic>
        <p:nvPicPr>
          <p:cNvPr id="114692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14709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82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1470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4710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14704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graphicFrame>
            <p:nvGraphicFramePr>
              <p:cNvPr id="114707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483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1470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4705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1469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9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4700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1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2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3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3733800" y="6291040"/>
            <a:ext cx="17240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>
                <a:latin typeface="Arial" charset="0"/>
              </a:rPr>
              <a:t> </a:t>
            </a:r>
            <a:r>
              <a:rPr lang="en-US" sz="2000" b="0">
                <a:latin typeface="Arial" charset="0"/>
              </a:rPr>
              <a:t>Snoop demo</a:t>
            </a:r>
            <a:endParaRPr lang="en-US" sz="2000" b="0" baseline="-25000">
              <a:latin typeface="Arial" charset="0"/>
            </a:endParaRPr>
          </a:p>
        </p:txBody>
      </p:sp>
      <p:pic>
        <p:nvPicPr>
          <p:cNvPr id="6" name="Picture 2" descr="C:\snavely\work\teaching\09Fa-CS6610\lectures\lec02\images\b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5928" y="0"/>
            <a:ext cx="10118362" cy="6858000"/>
          </a:xfrm>
          <a:prstGeom prst="rect">
            <a:avLst/>
          </a:prstGeom>
          <a:noFill/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feature?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Want uniqueness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Look for image regions that are unusual</a:t>
            </a:r>
          </a:p>
          <a:p>
            <a:pPr lvl="1"/>
            <a:r>
              <a:rPr lang="en-US" dirty="0"/>
              <a:t>Lead to unambiguous matches in other images</a:t>
            </a:r>
          </a:p>
          <a:p>
            <a:pPr lvl="1"/>
            <a:endParaRPr lang="en-US" dirty="0"/>
          </a:p>
          <a:p>
            <a:pPr>
              <a:buFontTx/>
              <a:buNone/>
            </a:pPr>
            <a:r>
              <a:rPr lang="en-US" dirty="0"/>
              <a:t>How to define “unusual”?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/>
              <a:t>Suppose we only consider a small window of pixels</a:t>
            </a:r>
          </a:p>
          <a:p>
            <a:pPr lvl="1"/>
            <a:r>
              <a:rPr lang="en-US" sz="2400" dirty="0"/>
              <a:t>What defines whether a feature is a good or bad candidate?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3400" y="3200400"/>
            <a:ext cx="23622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29000" y="3200400"/>
            <a:ext cx="23622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48400" y="3200400"/>
            <a:ext cx="23622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6629400" y="65532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429000" y="3200400"/>
            <a:ext cx="23622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33400" y="3200400"/>
            <a:ext cx="23622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6248400" y="3200400"/>
            <a:ext cx="23622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762000" y="53848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3429000" y="5384800"/>
            <a:ext cx="2438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6248400" y="5359400"/>
            <a:ext cx="2438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/>
              <a:t>How does the window change when you shift it?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/>
              <a:t>Shifting the window in any direction causes a big change</a:t>
            </a: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6629400" y="65532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"/>
          <p:cNvSpPr>
            <a:spLocks noChangeArrowheads="1"/>
          </p:cNvSpPr>
          <p:nvPr/>
        </p:nvSpPr>
        <p:spPr bwMode="auto">
          <a:xfrm>
            <a:off x="152400" y="1981200"/>
            <a:ext cx="6172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how do the pixels in </a:t>
            </a:r>
            <a:r>
              <a:rPr lang="en-US" sz="2400" dirty="0"/>
              <a:t>W</a:t>
            </a:r>
            <a:r>
              <a:rPr lang="en-US" sz="2400" b="0" dirty="0"/>
              <a:t> change?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compare each pixel before and after by</a:t>
            </a:r>
            <a:br>
              <a:rPr lang="en-US" sz="2400" b="0" dirty="0"/>
            </a:br>
            <a:r>
              <a:rPr lang="en-US" sz="2400" b="0" dirty="0"/>
              <a:t>summing up the squared differences (SSD)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this defines an SSD “error” </a:t>
            </a:r>
            <a:r>
              <a:rPr lang="en-US" sz="2400" b="0" i="1" dirty="0"/>
              <a:t>E</a:t>
            </a:r>
            <a:r>
              <a:rPr lang="en-US" sz="2400" b="0" dirty="0"/>
              <a:t>(</a:t>
            </a:r>
            <a:r>
              <a:rPr lang="en-US" sz="2400" b="0" i="1" dirty="0" err="1"/>
              <a:t>u,v</a:t>
            </a:r>
            <a:r>
              <a:rPr lang="en-US" sz="2400" b="0" dirty="0"/>
              <a:t>):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lvl="1">
              <a:spcBef>
                <a:spcPct val="20000"/>
              </a:spcBef>
            </a:pPr>
            <a:endParaRPr lang="en-US" sz="2800" b="0" dirty="0"/>
          </a:p>
          <a:p>
            <a:pPr lvl="1">
              <a:spcBef>
                <a:spcPct val="20000"/>
              </a:spcBef>
            </a:pPr>
            <a:endParaRPr lang="en-US" sz="12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We are happy if this error is high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Slow to compute exactly for each pixel and each offset (</a:t>
            </a:r>
            <a:r>
              <a:rPr lang="en-US" sz="2400" dirty="0" err="1"/>
              <a:t>u,v</a:t>
            </a:r>
            <a:r>
              <a:rPr lang="en-US" sz="2400" dirty="0"/>
              <a:t>)</a:t>
            </a:r>
            <a:endParaRPr lang="en-US" sz="2400" b="0" dirty="0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detection:  the math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419600"/>
            <a:ext cx="650240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553200" y="2057400"/>
            <a:ext cx="23622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6889750" y="30083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086600" y="32639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30376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7121282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695769" y="3070280"/>
            <a:ext cx="409440" cy="2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"/>
          <p:cNvSpPr>
            <a:spLocks noChangeArrowheads="1"/>
          </p:cNvSpPr>
          <p:nvPr/>
        </p:nvSpPr>
        <p:spPr bwMode="auto">
          <a:xfrm>
            <a:off x="685800" y="12954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Taylor Series expansion of </a:t>
            </a:r>
            <a:r>
              <a:rPr lang="en-US" sz="2000" b="0" i="1" dirty="0"/>
              <a:t>I</a:t>
            </a:r>
            <a:r>
              <a:rPr lang="en-US" sz="2000" b="0" dirty="0"/>
              <a:t>:</a:t>
            </a:r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If the motion (</a:t>
            </a:r>
            <a:r>
              <a:rPr lang="en-US" sz="2000" b="0" dirty="0" err="1"/>
              <a:t>u,v</a:t>
            </a:r>
            <a:r>
              <a:rPr lang="en-US" sz="2000" b="0" dirty="0"/>
              <a:t>) is small, then first order approximation is good</a:t>
            </a:r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Plugging this into the formula on the previous slide…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</p:txBody>
      </p:sp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motion assumption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936172" y="2895600"/>
            <a:ext cx="5257800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600" y="1752600"/>
            <a:ext cx="7791450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22" descr="Editte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46425" y="3352800"/>
            <a:ext cx="32543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53125" y="4267200"/>
            <a:ext cx="265747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 the math</a:t>
            </a:r>
          </a:p>
        </p:txBody>
      </p:sp>
      <p:pic>
        <p:nvPicPr>
          <p:cNvPr id="37892" name="Picture 18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0" y="3816867"/>
            <a:ext cx="7137400" cy="284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981200"/>
            <a:ext cx="601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define an SSD “error” </a:t>
            </a:r>
            <a:r>
              <a:rPr lang="en-US" sz="2400" b="0" i="1" dirty="0"/>
              <a:t>E(</a:t>
            </a:r>
            <a:r>
              <a:rPr lang="en-US" sz="2400" b="0" i="1" dirty="0" err="1"/>
              <a:t>u,v</a:t>
            </a:r>
            <a:r>
              <a:rPr lang="en-US" sz="2400" b="0" i="1" dirty="0"/>
              <a:t>)</a:t>
            </a:r>
            <a:r>
              <a:rPr lang="en-US" sz="2400" b="0" dirty="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</p:txBody>
      </p:sp>
      <p:grpSp>
        <p:nvGrpSpPr>
          <p:cNvPr id="13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6553200" y="2296886"/>
            <a:ext cx="38985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1" dirty="0"/>
              <a:t>W</a:t>
            </a:r>
            <a:endParaRPr lang="en-US" sz="2000" i="1" baseline="-2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981200"/>
            <a:ext cx="601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define an SSD “error” </a:t>
            </a:r>
            <a:r>
              <a:rPr lang="en-US" sz="2400" b="0" i="1" dirty="0"/>
              <a:t>E(</a:t>
            </a:r>
            <a:r>
              <a:rPr lang="en-US" sz="2400" b="0" i="1" dirty="0" err="1"/>
              <a:t>u,v</a:t>
            </a:r>
            <a:r>
              <a:rPr lang="en-US" sz="2400" b="0" i="1" dirty="0"/>
              <a:t>)</a:t>
            </a:r>
            <a:r>
              <a:rPr lang="en-US" sz="2400" b="0" dirty="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86200"/>
            <a:ext cx="7251653" cy="9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800600"/>
            <a:ext cx="6278398" cy="93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8916" y="5730967"/>
            <a:ext cx="3719512" cy="89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7121282" y="2286000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6695769" y="2381302"/>
            <a:ext cx="409440" cy="2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1 (Hybrid Images) code due next Wednesday, Feb 14, by 11:59pm</a:t>
            </a:r>
          </a:p>
          <a:p>
            <a:r>
              <a:rPr lang="en-US" dirty="0"/>
              <a:t>Artifacts due Friday, Feb 16, by 11:59pm</a:t>
            </a:r>
          </a:p>
          <a:p>
            <a:endParaRPr lang="en-US" dirty="0"/>
          </a:p>
          <a:p>
            <a:r>
              <a:rPr lang="en-US" dirty="0"/>
              <a:t>Office hour rooms coming soon</a:t>
            </a:r>
          </a:p>
          <a:p>
            <a:endParaRPr lang="en-US" dirty="0"/>
          </a:p>
          <a:p>
            <a:r>
              <a:rPr lang="en-US" dirty="0"/>
              <a:t>Quiz this Wednesday, 2/7 at the beginning of class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849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981200"/>
            <a:ext cx="601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define an SSD “error” </a:t>
            </a:r>
            <a:r>
              <a:rPr lang="en-US" sz="2400" b="0" i="1" dirty="0"/>
              <a:t>E(</a:t>
            </a:r>
            <a:r>
              <a:rPr lang="en-US" sz="2400" b="0" i="1" dirty="0" err="1"/>
              <a:t>u,v</a:t>
            </a:r>
            <a:r>
              <a:rPr lang="en-US" sz="2400" b="0" i="1" dirty="0"/>
              <a:t>)</a:t>
            </a:r>
            <a:r>
              <a:rPr lang="en-US" sz="2400" b="0" dirty="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015192"/>
            <a:ext cx="2072528" cy="81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4577" y="5015192"/>
            <a:ext cx="2385174" cy="85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5015192"/>
            <a:ext cx="2057400" cy="79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0" y="6167735"/>
            <a:ext cx="885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Thus, </a:t>
            </a:r>
            <a:r>
              <a:rPr lang="en-US" sz="2400" i="1" dirty="0"/>
              <a:t>E</a:t>
            </a:r>
            <a:r>
              <a:rPr lang="en-US" sz="2400" dirty="0"/>
              <a:t>(</a:t>
            </a:r>
            <a:r>
              <a:rPr lang="en-US" sz="2400" i="1" dirty="0" err="1"/>
              <a:t>u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is locally approximated as a quadratic error function</a:t>
            </a:r>
          </a:p>
        </p:txBody>
      </p:sp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741" y="3195639"/>
            <a:ext cx="5638659" cy="152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121282" y="2286000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6695769" y="2381302"/>
            <a:ext cx="409440" cy="2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533400" y="1173162"/>
            <a:ext cx="800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The surface </a:t>
            </a:r>
            <a:r>
              <a:rPr lang="en-US" sz="2400" i="1" dirty="0"/>
              <a:t>E</a:t>
            </a:r>
            <a:r>
              <a:rPr lang="en-US" sz="2400" dirty="0"/>
              <a:t>(</a:t>
            </a:r>
            <a:r>
              <a:rPr lang="en-US" sz="2400" i="1" dirty="0" err="1"/>
              <a:t>u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is locally approximated by a quadratic form. 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886200"/>
            <a:ext cx="2895600" cy="2766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40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676400"/>
            <a:ext cx="5559449" cy="58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457200" y="2362199"/>
            <a:ext cx="6324600" cy="976021"/>
            <a:chOff x="838200" y="2667000"/>
            <a:chExt cx="7108372" cy="1096974"/>
          </a:xfrm>
        </p:grpSpPr>
        <p:pic>
          <p:nvPicPr>
            <p:cNvPr id="21402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449" y="3588602"/>
            <a:ext cx="1811772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5716" y="4572000"/>
            <a:ext cx="2085084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497" y="5559111"/>
            <a:ext cx="1798548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718050" y="2820252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3893402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81523" y="6172200"/>
            <a:ext cx="3247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Let’s try to understand its shape.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457200"/>
            <a:ext cx="6053407" cy="97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133" y="2906291"/>
            <a:ext cx="1811772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3889689"/>
            <a:ext cx="2085084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181" y="4876800"/>
            <a:ext cx="1798548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5340350" y="908050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70500" y="19812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3248704" y="3048000"/>
            <a:ext cx="23622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048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07390" y="5399314"/>
            <a:ext cx="106624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0" y="2895600"/>
            <a:ext cx="2868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5943600" y="4038600"/>
            <a:ext cx="3429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41572" y="439782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457200"/>
            <a:ext cx="6053407" cy="97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133" y="2906291"/>
            <a:ext cx="1811772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3889689"/>
            <a:ext cx="2085084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181" y="4876800"/>
            <a:ext cx="1798548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5340350" y="908050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70500" y="19812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3255388" y="3048000"/>
            <a:ext cx="23622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27224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6774" y="5380430"/>
            <a:ext cx="1114426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9800" y="2819400"/>
            <a:ext cx="2928937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5943600" y="4038600"/>
            <a:ext cx="3429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9800" y="427886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</a:t>
            </a:r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685800" y="1446074"/>
            <a:ext cx="7315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We can visualize </a:t>
            </a:r>
            <a:r>
              <a:rPr lang="en-US" sz="2400" i="1" dirty="0"/>
              <a:t>H</a:t>
            </a:r>
            <a:r>
              <a:rPr lang="en-US" sz="2400" dirty="0"/>
              <a:t> as an ellipse with axis lengths determined by the </a:t>
            </a:r>
            <a:r>
              <a:rPr lang="en-US" sz="2400" i="1" dirty="0" err="1"/>
              <a:t>eigenvalues</a:t>
            </a:r>
            <a:r>
              <a:rPr lang="en-US" sz="2400" dirty="0"/>
              <a:t> of </a:t>
            </a:r>
            <a:r>
              <a:rPr lang="en-US" sz="2400" i="1" dirty="0"/>
              <a:t>H</a:t>
            </a:r>
            <a:r>
              <a:rPr lang="en-US" sz="2400" dirty="0"/>
              <a:t> and orientation determined by the </a:t>
            </a:r>
            <a:r>
              <a:rPr lang="en-US" sz="2400" i="1" dirty="0"/>
              <a:t>eigenvectors </a:t>
            </a:r>
            <a:r>
              <a:rPr lang="en-US" sz="2400" dirty="0"/>
              <a:t>of </a:t>
            </a:r>
            <a:r>
              <a:rPr lang="en-US" sz="2400" i="1" dirty="0"/>
              <a:t>H</a:t>
            </a:r>
          </a:p>
          <a:p>
            <a:pPr eaLnBrk="1" hangingPunct="1">
              <a:spcBef>
                <a:spcPct val="50000"/>
              </a:spcBef>
            </a:pPr>
            <a:endParaRPr lang="en-US" sz="2400" dirty="0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349625" y="3657600"/>
            <a:ext cx="5489575" cy="2878138"/>
            <a:chOff x="2254" y="2352"/>
            <a:chExt cx="3458" cy="1813"/>
          </a:xfrm>
        </p:grpSpPr>
        <p:sp>
          <p:nvSpPr>
            <p:cNvPr id="7177" name="Text Box 8"/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7178" name="Text Box 9"/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aphicFrame>
        <p:nvGraphicFramePr>
          <p:cNvPr id="7171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406400" y="4111328"/>
          <a:ext cx="269081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54" name="Equation" r:id="rId4" imgW="1333440" imgH="457200" progId="Equation.3">
                  <p:embed/>
                </p:oleObj>
              </mc:Choice>
              <mc:Fallback>
                <p:oleObj name="Equation" r:id="rId4" imgW="133344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4111328"/>
                        <a:ext cx="2690813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20"/>
          <p:cNvSpPr txBox="1">
            <a:spLocks noChangeArrowheads="1"/>
          </p:cNvSpPr>
          <p:nvPr/>
        </p:nvSpPr>
        <p:spPr bwMode="auto">
          <a:xfrm>
            <a:off x="304800" y="3581400"/>
            <a:ext cx="2251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Ellipse equation: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91200" y="3352800"/>
            <a:ext cx="308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max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sz="24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min</a:t>
            </a:r>
            <a:r>
              <a:rPr lang="ru-RU" sz="24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: </a:t>
            </a:r>
            <a:r>
              <a:rPr lang="en-US" dirty="0" err="1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eigenvalues</a:t>
            </a:r>
            <a:r>
              <a:rPr lang="en-US" dirty="0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 of </a:t>
            </a:r>
            <a:r>
              <a:rPr lang="en-US" i="1" dirty="0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H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457200" y="1455003"/>
            <a:ext cx="800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The surface </a:t>
            </a:r>
            <a:r>
              <a:rPr lang="en-US" sz="2400" i="1" dirty="0"/>
              <a:t>E</a:t>
            </a:r>
            <a:r>
              <a:rPr lang="en-US" sz="2400" dirty="0"/>
              <a:t>(</a:t>
            </a:r>
            <a:r>
              <a:rPr lang="en-US" sz="2400" i="1" dirty="0" err="1"/>
              <a:t>u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is locally approximated by a quadratic form. 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0" name="Equation" r:id="rId5" imgW="1536480" imgH="457200" progId="Equation.3">
                  <p:embed/>
                </p:oleObj>
              </mc:Choice>
              <mc:Fallback>
                <p:oleObj name="Equation" r:id="rId5" imgW="153648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381000" y="4267200"/>
          <a:ext cx="4221163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1" name="Equation" r:id="rId7" imgW="1384200" imgH="507960" progId="Equation.3">
                  <p:embed/>
                </p:oleObj>
              </mc:Choice>
              <mc:Fallback>
                <p:oleObj name="Equation" r:id="rId7" imgW="13842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267200"/>
                        <a:ext cx="4221163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reeform 44"/>
          <p:cNvSpPr>
            <a:spLocks/>
          </p:cNvSpPr>
          <p:nvPr/>
        </p:nvSpPr>
        <p:spPr bwMode="auto">
          <a:xfrm>
            <a:off x="3276600" y="3124200"/>
            <a:ext cx="1600200" cy="1447800"/>
          </a:xfrm>
          <a:custGeom>
            <a:avLst/>
            <a:gdLst>
              <a:gd name="T0" fmla="*/ 0 w 1008"/>
              <a:gd name="T1" fmla="*/ 2147483647 h 912"/>
              <a:gd name="T2" fmla="*/ 0 w 1008"/>
              <a:gd name="T3" fmla="*/ 0 h 912"/>
              <a:gd name="T4" fmla="*/ 2147483647 w 1008"/>
              <a:gd name="T5" fmla="*/ 2147483647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5" name="Rectangle 46"/>
          <p:cNvSpPr>
            <a:spLocks noChangeArrowheads="1"/>
          </p:cNvSpPr>
          <p:nvPr/>
        </p:nvSpPr>
        <p:spPr bwMode="auto">
          <a:xfrm>
            <a:off x="3036208" y="3846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 the math</a:t>
            </a:r>
          </a:p>
        </p:txBody>
      </p:sp>
      <p:pic>
        <p:nvPicPr>
          <p:cNvPr id="38917" name="Picture 1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0125" y="1905000"/>
            <a:ext cx="6503988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Rectangle 10"/>
          <p:cNvSpPr>
            <a:spLocks noChangeArrowheads="1"/>
          </p:cNvSpPr>
          <p:nvPr/>
        </p:nvSpPr>
        <p:spPr bwMode="auto">
          <a:xfrm>
            <a:off x="762000" y="1524000"/>
            <a:ext cx="23622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This can be rewritten:</a:t>
            </a:r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</p:txBody>
      </p:sp>
      <p:sp>
        <p:nvSpPr>
          <p:cNvPr id="38919" name="Left Brace 17"/>
          <p:cNvSpPr>
            <a:spLocks/>
          </p:cNvSpPr>
          <p:nvPr/>
        </p:nvSpPr>
        <p:spPr bwMode="auto">
          <a:xfrm rot="-5400000">
            <a:off x="5219700" y="1974850"/>
            <a:ext cx="457200" cy="22098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920" name="Picture 20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8455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85800" y="4900613"/>
            <a:ext cx="777240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For the example above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You can move the center of the green window to anywhere on the blue unit circle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Which directions will result in the largest and smallest E values?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We can find these directions by looking at the eigenvectors of</a:t>
            </a:r>
            <a:r>
              <a:rPr lang="en-US" sz="1800" dirty="0"/>
              <a:t> </a:t>
            </a:r>
            <a:r>
              <a:rPr lang="en-US" sz="1800" i="1" dirty="0"/>
              <a:t>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  <p:sp>
        <p:nvSpPr>
          <p:cNvPr id="38922" name="Oval 25"/>
          <p:cNvSpPr>
            <a:spLocks noChangeArrowheads="1"/>
          </p:cNvSpPr>
          <p:nvPr/>
        </p:nvSpPr>
        <p:spPr bwMode="auto">
          <a:xfrm>
            <a:off x="3233058" y="4038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Oval 26"/>
          <p:cNvSpPr>
            <a:spLocks noChangeArrowheads="1"/>
          </p:cNvSpPr>
          <p:nvPr/>
        </p:nvSpPr>
        <p:spPr bwMode="auto">
          <a:xfrm>
            <a:off x="2775858" y="35814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7727950" y="39989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5"/>
          <p:cNvSpPr>
            <a:spLocks noChangeArrowheads="1"/>
          </p:cNvSpPr>
          <p:nvPr/>
        </p:nvSpPr>
        <p:spPr bwMode="auto">
          <a:xfrm>
            <a:off x="7924800" y="4191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Oval 16"/>
          <p:cNvSpPr>
            <a:spLocks noChangeArrowheads="1"/>
          </p:cNvSpPr>
          <p:nvPr/>
        </p:nvSpPr>
        <p:spPr bwMode="auto">
          <a:xfrm>
            <a:off x="7467600" y="37338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8927" name="Straight Arrow Connector 18"/>
          <p:cNvCxnSpPr>
            <a:cxnSpLocks noChangeShapeType="1"/>
            <a:stCxn id="38925" idx="5"/>
            <a:endCxn id="38926" idx="1"/>
          </p:cNvCxnSpPr>
          <p:nvPr/>
        </p:nvCxnSpPr>
        <p:spPr bwMode="auto">
          <a:xfrm rot="5400000" flipH="1">
            <a:off x="7612857" y="3879056"/>
            <a:ext cx="376238" cy="377825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</p:spPr>
      </p:cxnSp>
      <p:pic>
        <p:nvPicPr>
          <p:cNvPr id="38928" name="Picture 16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4538" y="3436938"/>
            <a:ext cx="46355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 the math</a:t>
            </a:r>
          </a:p>
        </p:txBody>
      </p:sp>
      <p:pic>
        <p:nvPicPr>
          <p:cNvPr id="38917" name="Picture 1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25" y="1905000"/>
            <a:ext cx="6503988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Rectangle 10"/>
          <p:cNvSpPr>
            <a:spLocks noChangeArrowheads="1"/>
          </p:cNvSpPr>
          <p:nvPr/>
        </p:nvSpPr>
        <p:spPr bwMode="auto">
          <a:xfrm>
            <a:off x="762000" y="1524000"/>
            <a:ext cx="23622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This can be rewritten:</a:t>
            </a:r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001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The surface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is locally approximated by a quadratic form. Let’s try to understand its shape.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Interpreting 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566738" y="2743200"/>
          <a:ext cx="3971925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24" name="Equation" r:id="rId5" imgW="1511280" imgH="457200" progId="Equation.3">
                  <p:embed/>
                </p:oleObj>
              </mc:Choice>
              <mc:Fallback>
                <p:oleObj name="Equation" r:id="rId5" imgW="151128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2743200"/>
                        <a:ext cx="3971925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400050" y="4267200"/>
          <a:ext cx="4181475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25" name="Equation" r:id="rId7" imgW="1371600" imgH="507960" progId="Equation.3">
                  <p:embed/>
                </p:oleObj>
              </mc:Choice>
              <mc:Fallback>
                <p:oleObj name="Equation" r:id="rId7" imgW="13716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267200"/>
                        <a:ext cx="4181475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Quick eigenvalue/eigenvector review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dirty="0"/>
              <a:t>The </a:t>
            </a:r>
            <a:r>
              <a:rPr lang="en-US" sz="2000" b="1" dirty="0"/>
              <a:t>eigenvectors</a:t>
            </a:r>
            <a:r>
              <a:rPr lang="en-US" sz="2000" dirty="0"/>
              <a:t> of a matrix </a:t>
            </a:r>
            <a:r>
              <a:rPr lang="en-US" sz="2000" b="1" dirty="0"/>
              <a:t>A</a:t>
            </a:r>
            <a:r>
              <a:rPr lang="en-US" sz="2000" dirty="0"/>
              <a:t> are the vectors </a:t>
            </a:r>
            <a:r>
              <a:rPr lang="en-US" sz="2000" b="1" dirty="0"/>
              <a:t>x</a:t>
            </a:r>
            <a:r>
              <a:rPr lang="en-US" sz="2000" dirty="0"/>
              <a:t> that satisfy: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000" dirty="0"/>
              <a:t>The scalar </a:t>
            </a:r>
            <a:r>
              <a:rPr lang="en-US" sz="2000" dirty="0">
                <a:sym typeface="Symbol" pitchFamily="18" charset="2"/>
              </a:rPr>
              <a:t> </a:t>
            </a:r>
            <a:r>
              <a:rPr lang="en-US" sz="2000" dirty="0"/>
              <a:t>is the </a:t>
            </a:r>
            <a:r>
              <a:rPr lang="en-US" sz="2000" b="1" dirty="0" err="1"/>
              <a:t>eigenvalue</a:t>
            </a:r>
            <a:r>
              <a:rPr lang="en-US" sz="2000" dirty="0"/>
              <a:t> corresponding to </a:t>
            </a:r>
            <a:r>
              <a:rPr lang="en-US" sz="2000" b="1" dirty="0"/>
              <a:t>x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eigenvalues</a:t>
            </a:r>
            <a:r>
              <a:rPr lang="en-US" sz="1800" dirty="0"/>
              <a:t> are found by solving: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 our case, </a:t>
            </a:r>
            <a:r>
              <a:rPr lang="en-US" sz="1800" b="1" i="1" dirty="0"/>
              <a:t>A</a:t>
            </a:r>
            <a:r>
              <a:rPr lang="en-US" sz="1800" i="1" dirty="0"/>
              <a:t> = </a:t>
            </a:r>
            <a:r>
              <a:rPr lang="en-US" sz="1800" b="1" i="1" dirty="0"/>
              <a:t>H</a:t>
            </a:r>
            <a:r>
              <a:rPr lang="en-US" sz="1800" dirty="0"/>
              <a:t> is a 2x2 matrix, so we have</a:t>
            </a:r>
          </a:p>
          <a:p>
            <a:pPr lvl="1"/>
            <a:endParaRPr lang="en-US" sz="1800" dirty="0"/>
          </a:p>
          <a:p>
            <a:pPr lvl="1">
              <a:buFontTx/>
              <a:buNone/>
            </a:pPr>
            <a:endParaRPr lang="en-US" sz="1800" dirty="0"/>
          </a:p>
          <a:p>
            <a:pPr lvl="1"/>
            <a:r>
              <a:rPr lang="en-US" sz="1800" dirty="0"/>
              <a:t>The solution: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>
              <a:buFontTx/>
              <a:buNone/>
            </a:pPr>
            <a:r>
              <a:rPr lang="en-US" sz="2000" dirty="0"/>
              <a:t>Once you know </a:t>
            </a:r>
            <a:r>
              <a:rPr lang="en-US" sz="2000" dirty="0">
                <a:sym typeface="Symbol" pitchFamily="18" charset="2"/>
              </a:rPr>
              <a:t>, you find </a:t>
            </a:r>
            <a:r>
              <a:rPr lang="en-US" sz="2000" b="1" dirty="0">
                <a:sym typeface="Symbol" pitchFamily="18" charset="2"/>
              </a:rPr>
              <a:t>x</a:t>
            </a:r>
            <a:r>
              <a:rPr lang="en-US" sz="2000" dirty="0">
                <a:sym typeface="Symbol" pitchFamily="18" charset="2"/>
              </a:rPr>
              <a:t> by solving</a:t>
            </a:r>
            <a:endParaRPr lang="en-US" sz="2000" dirty="0"/>
          </a:p>
        </p:txBody>
      </p:sp>
      <p:pic>
        <p:nvPicPr>
          <p:cNvPr id="40964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5344" y="1981200"/>
            <a:ext cx="17526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7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60675" y="3249455"/>
            <a:ext cx="244951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08263" y="4146550"/>
            <a:ext cx="2954337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19288" y="5106987"/>
            <a:ext cx="5776912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17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27288" y="6096000"/>
            <a:ext cx="36687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D72835-19DB-4169-B717-D921857D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105BB4-5A38-4FAB-8F81-6CBA17044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Sampling &amp; interpolation</a:t>
            </a:r>
          </a:p>
          <a:p>
            <a:r>
              <a:rPr lang="en-US" dirty="0"/>
              <a:t>Key points:</a:t>
            </a:r>
          </a:p>
          <a:p>
            <a:pPr lvl="1"/>
            <a:r>
              <a:rPr lang="en-US" b="1" dirty="0" err="1"/>
              <a:t>Downsampling</a:t>
            </a:r>
            <a:r>
              <a:rPr lang="en-US" b="1" dirty="0"/>
              <a:t> an image</a:t>
            </a:r>
            <a:r>
              <a:rPr lang="en-US" dirty="0"/>
              <a:t> can cause aliasing. Better is to blur (“pre-filter”) to remote high frequencies then </a:t>
            </a:r>
            <a:r>
              <a:rPr lang="en-US" dirty="0" err="1"/>
              <a:t>downsample</a:t>
            </a:r>
            <a:endParaRPr lang="en-US" dirty="0"/>
          </a:p>
          <a:p>
            <a:pPr lvl="1"/>
            <a:r>
              <a:rPr lang="en-US" dirty="0"/>
              <a:t>If you repeatedly blur and </a:t>
            </a:r>
            <a:r>
              <a:rPr lang="en-US" dirty="0" err="1"/>
              <a:t>downsample</a:t>
            </a:r>
            <a:r>
              <a:rPr lang="en-US" dirty="0"/>
              <a:t> by 2x, you get a Gaussian pyramid</a:t>
            </a:r>
          </a:p>
          <a:p>
            <a:pPr lvl="1"/>
            <a:r>
              <a:rPr lang="en-US" b="1" dirty="0" err="1"/>
              <a:t>Upsampling</a:t>
            </a:r>
            <a:r>
              <a:rPr lang="en-US" b="1" dirty="0"/>
              <a:t> an image</a:t>
            </a:r>
            <a:r>
              <a:rPr lang="en-US" dirty="0"/>
              <a:t> requires interpolation. This can be posed as convolution with a “reconstruction kernel”</a:t>
            </a:r>
          </a:p>
        </p:txBody>
      </p:sp>
    </p:spTree>
    <p:extLst>
      <p:ext uri="{BB962C8B-B14F-4D97-AF65-F5344CB8AC3E}">
        <p14:creationId xmlns:p14="http://schemas.microsoft.com/office/powerpoint/2010/main" val="32636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685800" y="4343400"/>
            <a:ext cx="792480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 err="1"/>
              <a:t>Eigenvalues</a:t>
            </a:r>
            <a:r>
              <a:rPr lang="en-US" sz="2000" b="0" dirty="0"/>
              <a:t> and eigenvectors of 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Define shift directions with the smallest and largest change in error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 err="1"/>
              <a:t>x</a:t>
            </a:r>
            <a:r>
              <a:rPr lang="en-US" sz="2000" baseline="-25000" dirty="0" err="1"/>
              <a:t>max</a:t>
            </a:r>
            <a:r>
              <a:rPr lang="en-US" sz="2000" b="0" dirty="0"/>
              <a:t> = direction of </a:t>
            </a:r>
            <a:r>
              <a:rPr lang="en-US" sz="2000" dirty="0"/>
              <a:t>largest</a:t>
            </a:r>
            <a:r>
              <a:rPr lang="en-US" sz="2000" b="0" dirty="0"/>
              <a:t> increase in </a:t>
            </a:r>
            <a:r>
              <a:rPr lang="en-US" sz="2000" b="0" i="1" dirty="0"/>
              <a:t>E</a:t>
            </a: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b="0" dirty="0"/>
              <a:t> = amount of increase in direction </a:t>
            </a:r>
            <a:r>
              <a:rPr lang="en-US" sz="2000" b="0" dirty="0" err="1"/>
              <a:t>x</a:t>
            </a:r>
            <a:r>
              <a:rPr lang="en-US" sz="2000" baseline="-25000" dirty="0" err="1"/>
              <a:t>max</a:t>
            </a:r>
            <a:endParaRPr lang="en-US" sz="2000" b="0" baseline="-25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 err="1"/>
              <a:t>x</a:t>
            </a:r>
            <a:r>
              <a:rPr lang="en-US" sz="2000" baseline="-25000" dirty="0" err="1"/>
              <a:t>min</a:t>
            </a:r>
            <a:r>
              <a:rPr lang="en-US" sz="2000" b="0" dirty="0"/>
              <a:t> = direction of </a:t>
            </a:r>
            <a:r>
              <a:rPr lang="en-US" sz="2000" dirty="0"/>
              <a:t>smallest</a:t>
            </a:r>
            <a:r>
              <a:rPr lang="en-US" sz="2000" b="0" dirty="0"/>
              <a:t> increase in </a:t>
            </a:r>
            <a:r>
              <a:rPr lang="en-US" sz="2000" b="0" i="1" dirty="0"/>
              <a:t>E</a:t>
            </a:r>
            <a:r>
              <a:rPr lang="en-US" sz="2000" b="0" dirty="0"/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/>
              <a:t>min</a:t>
            </a:r>
            <a:r>
              <a:rPr lang="en-US" sz="2000" b="0" dirty="0"/>
              <a:t> = amount of increase in direction </a:t>
            </a:r>
            <a:r>
              <a:rPr lang="en-US" sz="2000" b="0" dirty="0" err="1"/>
              <a:t>x</a:t>
            </a:r>
            <a:r>
              <a:rPr lang="en-US" sz="2000" baseline="-25000" dirty="0" err="1"/>
              <a:t>min</a:t>
            </a:r>
            <a:endParaRPr lang="en-US" sz="2000" b="0" baseline="-25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A01699C-081E-4221-A671-F1110CFF6EE8}"/>
              </a:ext>
            </a:extLst>
          </p:cNvPr>
          <p:cNvGrpSpPr/>
          <p:nvPr/>
        </p:nvGrpSpPr>
        <p:grpSpPr>
          <a:xfrm>
            <a:off x="1600200" y="2667000"/>
            <a:ext cx="2743200" cy="1447800"/>
            <a:chOff x="1600200" y="2667000"/>
            <a:chExt cx="2743200" cy="1447800"/>
          </a:xfrm>
        </p:grpSpPr>
        <p:sp>
          <p:nvSpPr>
            <p:cNvPr id="41986" name="Freeform 44"/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87" name="Rectangle 46"/>
            <p:cNvSpPr>
              <a:spLocks noChangeArrowheads="1"/>
            </p:cNvSpPr>
            <p:nvPr/>
          </p:nvSpPr>
          <p:spPr bwMode="auto">
            <a:xfrm>
              <a:off x="2470150" y="3389313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1988" name="Straight Arrow Connector 27"/>
            <p:cNvCxnSpPr>
              <a:cxnSpLocks noChangeShapeType="1"/>
              <a:stCxn id="41996" idx="5"/>
            </p:cNvCxnSpPr>
            <p:nvPr/>
          </p:nvCxnSpPr>
          <p:spPr bwMode="auto">
            <a:xfrm rot="5400000" flipH="1">
              <a:off x="2470944" y="3385344"/>
              <a:ext cx="520700" cy="1588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41989" name="Straight Arrow Connector 30"/>
            <p:cNvCxnSpPr>
              <a:cxnSpLocks noChangeShapeType="1"/>
              <a:endCxn id="41997" idx="2"/>
            </p:cNvCxnSpPr>
            <p:nvPr/>
          </p:nvCxnSpPr>
          <p:spPr bwMode="auto">
            <a:xfrm rot="10800000">
              <a:off x="2209800" y="3619500"/>
              <a:ext cx="534988" cy="26988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41996" name="Oval 25"/>
            <p:cNvSpPr>
              <a:spLocks noChangeArrowheads="1"/>
            </p:cNvSpPr>
            <p:nvPr/>
          </p:nvSpPr>
          <p:spPr bwMode="auto">
            <a:xfrm>
              <a:off x="2667000" y="35814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Oval 26"/>
            <p:cNvSpPr>
              <a:spLocks noChangeArrowheads="1"/>
            </p:cNvSpPr>
            <p:nvPr/>
          </p:nvSpPr>
          <p:spPr bwMode="auto">
            <a:xfrm>
              <a:off x="2209800" y="3124200"/>
              <a:ext cx="990600" cy="990600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Rectangle 9"/>
            <p:cNvSpPr>
              <a:spLocks noChangeArrowheads="1"/>
            </p:cNvSpPr>
            <p:nvPr/>
          </p:nvSpPr>
          <p:spPr bwMode="auto">
            <a:xfrm>
              <a:off x="2133600" y="2698750"/>
              <a:ext cx="611065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dirty="0">
                  <a:solidFill>
                    <a:srgbClr val="0066FF"/>
                  </a:solidFill>
                  <a:latin typeface="Arial" charset="0"/>
                </a:rPr>
                <a:t> </a:t>
              </a:r>
              <a:r>
                <a:rPr lang="en-US" dirty="0" err="1">
                  <a:solidFill>
                    <a:srgbClr val="0066FF"/>
                  </a:solidFill>
                  <a:latin typeface="Arial" charset="0"/>
                </a:rPr>
                <a:t>x</a:t>
              </a:r>
              <a:r>
                <a:rPr lang="en-US" baseline="-25000" dirty="0" err="1">
                  <a:solidFill>
                    <a:srgbClr val="0066FF"/>
                  </a:solidFill>
                  <a:latin typeface="Arial" charset="0"/>
                </a:rPr>
                <a:t>min</a:t>
              </a:r>
              <a:endParaRPr lang="en-US" baseline="-25000" dirty="0">
                <a:solidFill>
                  <a:srgbClr val="0066FF"/>
                </a:solidFill>
                <a:latin typeface="Arial" charset="0"/>
              </a:endParaRPr>
            </a:p>
          </p:txBody>
        </p:sp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1600200" y="3460750"/>
              <a:ext cx="654346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dirty="0">
                  <a:solidFill>
                    <a:srgbClr val="0066FF"/>
                  </a:solidFill>
                  <a:latin typeface="Arial" charset="0"/>
                </a:rPr>
                <a:t> </a:t>
              </a:r>
              <a:r>
                <a:rPr lang="en-US" dirty="0" err="1">
                  <a:solidFill>
                    <a:srgbClr val="0066FF"/>
                  </a:solidFill>
                  <a:latin typeface="Arial" charset="0"/>
                </a:rPr>
                <a:t>x</a:t>
              </a:r>
              <a:r>
                <a:rPr lang="en-US" baseline="-25000" dirty="0" err="1">
                  <a:solidFill>
                    <a:srgbClr val="0066FF"/>
                  </a:solidFill>
                  <a:latin typeface="Arial" charset="0"/>
                </a:rPr>
                <a:t>max</a:t>
              </a:r>
              <a:endParaRPr lang="en-US" baseline="-25000" dirty="0">
                <a:solidFill>
                  <a:srgbClr val="0066FF"/>
                </a:solidFill>
                <a:latin typeface="Arial" charset="0"/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447800"/>
            <a:ext cx="6053407" cy="97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Left Brace 17"/>
          <p:cNvSpPr>
            <a:spLocks/>
          </p:cNvSpPr>
          <p:nvPr/>
        </p:nvSpPr>
        <p:spPr bwMode="auto">
          <a:xfrm rot="-5400000">
            <a:off x="5340350" y="1898650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0500" y="29718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3200400"/>
            <a:ext cx="2419350" cy="86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44035" name="Rectangle 10"/>
          <p:cNvSpPr>
            <a:spLocks noChangeArrowheads="1"/>
          </p:cNvSpPr>
          <p:nvPr/>
        </p:nvSpPr>
        <p:spPr bwMode="auto">
          <a:xfrm>
            <a:off x="685800" y="13716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How are 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</a:t>
            </a:r>
            <a:r>
              <a:rPr lang="en-US" sz="2000" baseline="-25000" dirty="0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b="0" dirty="0">
                <a:sym typeface="Symbol" pitchFamily="18" charset="2"/>
              </a:rPr>
              <a:t>and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 relevant for feature detection?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b="0" dirty="0">
                <a:sym typeface="Symbol" pitchFamily="18" charset="2"/>
              </a:rPr>
              <a:t>What’s our feature scoring function?</a:t>
            </a: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45059" name="Rectangle 10"/>
          <p:cNvSpPr>
            <a:spLocks noChangeArrowheads="1"/>
          </p:cNvSpPr>
          <p:nvPr/>
        </p:nvSpPr>
        <p:spPr bwMode="auto">
          <a:xfrm>
            <a:off x="685800" y="9144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800" b="0" dirty="0">
              <a:latin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3427413"/>
            <a:ext cx="276225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5800" y="13716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How are 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</a:t>
            </a:r>
            <a:r>
              <a:rPr lang="en-US" sz="2000" baseline="-25000" dirty="0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b="0" dirty="0">
                <a:sym typeface="Symbol" pitchFamily="18" charset="2"/>
              </a:rPr>
              <a:t>and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 relevant for feature detection?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b="0" dirty="0">
                <a:sym typeface="Symbol" pitchFamily="18" charset="2"/>
              </a:rPr>
              <a:t>What’s our feature scoring function?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/>
              <a:t>Want </a:t>
            </a:r>
            <a:r>
              <a:rPr lang="en-US" sz="2000" i="1" dirty="0"/>
              <a:t>E</a:t>
            </a:r>
            <a:r>
              <a:rPr lang="en-US" sz="2000" dirty="0"/>
              <a:t>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to be large for small shifts in all directions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/>
              <a:t>the minimum of </a:t>
            </a:r>
            <a:r>
              <a:rPr lang="en-US" sz="2000" i="1" dirty="0"/>
              <a:t>E</a:t>
            </a:r>
            <a:r>
              <a:rPr lang="en-US" sz="2000" dirty="0"/>
              <a:t>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should be large, over all unit vectors [</a:t>
            </a:r>
            <a:r>
              <a:rPr lang="en-US" sz="2000" i="1" dirty="0"/>
              <a:t>u v</a:t>
            </a:r>
            <a:r>
              <a:rPr lang="en-US" sz="2000" dirty="0"/>
              <a:t>]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/>
              <a:t>this minimum is given by the smaller </a:t>
            </a:r>
            <a:r>
              <a:rPr lang="en-US" sz="2000" dirty="0" err="1"/>
              <a:t>eigenvalue</a:t>
            </a:r>
            <a:r>
              <a:rPr lang="en-US" sz="2000" dirty="0"/>
              <a:t> (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/>
              <a:t>min</a:t>
            </a:r>
            <a:r>
              <a:rPr lang="en-US" sz="2000" dirty="0"/>
              <a:t>) of </a:t>
            </a:r>
            <a:r>
              <a:rPr lang="en-US" sz="2000" i="1" dirty="0"/>
              <a:t>H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endParaRPr lang="en-US" sz="2000" b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181350" y="3427413"/>
            <a:ext cx="276225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6096000" y="3427413"/>
            <a:ext cx="276225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eigenvalues</a:t>
            </a:r>
            <a:endParaRPr lang="ru-RU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533400" y="1263650"/>
            <a:ext cx="800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Classification of image points using </a:t>
            </a:r>
            <a:r>
              <a:rPr lang="en-US" dirty="0" err="1">
                <a:cs typeface="Times New Roman" pitchFamily="18" charset="0"/>
              </a:rPr>
              <a:t>eigenvalues</a:t>
            </a:r>
            <a:r>
              <a:rPr lang="en-US" dirty="0">
                <a:cs typeface="Times New Roman" pitchFamily="18" charset="0"/>
              </a:rPr>
              <a:t> of </a:t>
            </a:r>
            <a:r>
              <a:rPr lang="en-US" i="1" dirty="0">
                <a:cs typeface="Times New Roman" pitchFamily="18" charset="0"/>
              </a:rPr>
              <a:t>M</a:t>
            </a:r>
            <a:r>
              <a:rPr lang="en-US" dirty="0">
                <a:cs typeface="Times New Roman" pitchFamily="18" charset="0"/>
              </a:rPr>
              <a:t>: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 summary</a:t>
            </a:r>
            <a:endParaRPr lang="ru-RU" dirty="0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27413"/>
            <a:ext cx="2762250" cy="276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1350" y="3427413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427413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11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6381750"/>
            <a:ext cx="2698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Rectangle 10"/>
          <p:cNvSpPr>
            <a:spLocks noChangeArrowheads="1"/>
          </p:cNvSpPr>
          <p:nvPr/>
        </p:nvSpPr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Here’s what you do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gradient at each point in the image</a:t>
            </a: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Create the </a:t>
            </a:r>
            <a:r>
              <a:rPr lang="en-US" sz="1800" i="1" dirty="0"/>
              <a:t>H</a:t>
            </a:r>
            <a:r>
              <a:rPr lang="en-US" sz="1800" b="0" dirty="0"/>
              <a:t> matrix from the entries in the gradient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</a:t>
            </a:r>
            <a:r>
              <a:rPr lang="en-US" sz="1800" b="0" dirty="0" err="1"/>
              <a:t>eigenvalues</a:t>
            </a:r>
            <a:r>
              <a:rPr lang="en-US" sz="1800" b="0" dirty="0"/>
              <a:t>.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Find points with large response (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="0" dirty="0">
                <a:sym typeface="Symbol" pitchFamily="18" charset="2"/>
              </a:rPr>
              <a:t> </a:t>
            </a:r>
            <a:r>
              <a:rPr lang="en-US" sz="1800" b="0" dirty="0"/>
              <a:t>&gt; threshold)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Choose those points where 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b="0" dirty="0"/>
              <a:t>is a local maximum as features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6248400"/>
            <a:ext cx="1009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62788" y="6248400"/>
            <a:ext cx="9382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 summary</a:t>
            </a:r>
            <a:endParaRPr lang="ru-RU" dirty="0"/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429000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524250"/>
            <a:ext cx="256698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Rectangle 12"/>
          <p:cNvSpPr>
            <a:spLocks noChangeArrowheads="1"/>
          </p:cNvSpPr>
          <p:nvPr/>
        </p:nvSpPr>
        <p:spPr bwMode="auto">
          <a:xfrm>
            <a:off x="6524625" y="441007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7111" name="Straight Arrow Connector 20"/>
          <p:cNvCxnSpPr>
            <a:cxnSpLocks noChangeShapeType="1"/>
          </p:cNvCxnSpPr>
          <p:nvPr/>
        </p:nvCxnSpPr>
        <p:spPr bwMode="auto">
          <a:xfrm rot="10800000">
            <a:off x="4624388" y="352425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7112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4624388" y="463867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7114" name="Rectangle 24"/>
          <p:cNvSpPr>
            <a:spLocks noChangeArrowheads="1"/>
          </p:cNvSpPr>
          <p:nvPr/>
        </p:nvSpPr>
        <p:spPr bwMode="auto">
          <a:xfrm>
            <a:off x="1066800" y="2895600"/>
            <a:ext cx="6864350" cy="304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2788" y="6248400"/>
            <a:ext cx="9382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Here’s what you do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gradient at each point in the image</a:t>
            </a: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Create the </a:t>
            </a:r>
            <a:r>
              <a:rPr lang="en-US" sz="1800" i="1" dirty="0"/>
              <a:t>H</a:t>
            </a:r>
            <a:r>
              <a:rPr lang="en-US" sz="1800" b="0" dirty="0"/>
              <a:t> matrix from the entries in the gradient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</a:t>
            </a:r>
            <a:r>
              <a:rPr lang="en-US" sz="1800" b="0" dirty="0" err="1"/>
              <a:t>eigenvalues</a:t>
            </a:r>
            <a:r>
              <a:rPr lang="en-US" sz="1800" b="0" dirty="0"/>
              <a:t>.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Find points with large response (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="0" dirty="0">
                <a:sym typeface="Symbol" pitchFamily="18" charset="2"/>
              </a:rPr>
              <a:t> </a:t>
            </a:r>
            <a:r>
              <a:rPr lang="en-US" sz="1800" b="0" dirty="0"/>
              <a:t>&gt; threshold)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Choose those points where 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b="0" dirty="0"/>
              <a:t>is a local maximum as features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operator</a:t>
            </a:r>
            <a:endParaRPr lang="ru-RU" dirty="0"/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85800" y="17526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min </a:t>
            </a:r>
            <a:r>
              <a:rPr lang="en-US" sz="2000" b="0" dirty="0"/>
              <a:t>is a variant of the “Harris operator” for feature detection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The </a:t>
            </a:r>
            <a:r>
              <a:rPr lang="en-US" sz="2000" b="0" i="1" dirty="0"/>
              <a:t>trace</a:t>
            </a:r>
            <a:r>
              <a:rPr lang="en-US" sz="2000" b="0" dirty="0"/>
              <a:t> is the sum of the diagonals, i.e., </a:t>
            </a:r>
            <a:r>
              <a:rPr lang="en-US" sz="2000" b="0" i="1" dirty="0"/>
              <a:t>trace(H) = h</a:t>
            </a:r>
            <a:r>
              <a:rPr lang="en-US" sz="2000" b="0" i="1" baseline="-25000" dirty="0"/>
              <a:t>11</a:t>
            </a:r>
            <a:r>
              <a:rPr lang="en-US" sz="2000" b="0" i="1" dirty="0"/>
              <a:t> + h</a:t>
            </a:r>
            <a:r>
              <a:rPr lang="en-US" sz="2000" b="0" i="1" baseline="-25000" dirty="0"/>
              <a:t>22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Very similar to </a:t>
            </a:r>
            <a:r>
              <a:rPr lang="en-US" sz="2000" b="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min </a:t>
            </a:r>
            <a:r>
              <a:rPr lang="en-US" sz="2000" b="0" dirty="0"/>
              <a:t>but less expensive (no square root)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Called the “Harris Corner Detector” or “Harris Operator”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Lots of other detectors, this is one of the most popular</a:t>
            </a:r>
            <a:endParaRPr lang="en-US" sz="2400" b="0" dirty="0"/>
          </a:p>
        </p:txBody>
      </p:sp>
      <p:pic>
        <p:nvPicPr>
          <p:cNvPr id="48132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325" y="2438400"/>
            <a:ext cx="189230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6088" y="3352800"/>
            <a:ext cx="2881312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The Harris operator</a:t>
            </a:r>
            <a:endParaRPr lang="ru-RU" dirty="0"/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943350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038600"/>
            <a:ext cx="256698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Rectangle 12"/>
          <p:cNvSpPr>
            <a:spLocks noChangeArrowheads="1"/>
          </p:cNvSpPr>
          <p:nvPr/>
        </p:nvSpPr>
        <p:spPr bwMode="auto">
          <a:xfrm>
            <a:off x="5305425" y="492442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59" name="Straight Arrow Connector 20"/>
          <p:cNvCxnSpPr>
            <a:cxnSpLocks noChangeShapeType="1"/>
          </p:cNvCxnSpPr>
          <p:nvPr/>
        </p:nvCxnSpPr>
        <p:spPr bwMode="auto">
          <a:xfrm rot="10800000">
            <a:off x="3405188" y="403860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9160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3405188" y="515302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5213" y="1066800"/>
            <a:ext cx="2744787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" y="1066800"/>
            <a:ext cx="2457450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3" name="Rectangle 13"/>
          <p:cNvSpPr>
            <a:spLocks noChangeArrowheads="1"/>
          </p:cNvSpPr>
          <p:nvPr/>
        </p:nvSpPr>
        <p:spPr bwMode="auto">
          <a:xfrm>
            <a:off x="5305425" y="202882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64" name="Straight Arrow Connector 14"/>
          <p:cNvCxnSpPr>
            <a:cxnSpLocks noChangeShapeType="1"/>
          </p:cNvCxnSpPr>
          <p:nvPr/>
        </p:nvCxnSpPr>
        <p:spPr bwMode="auto">
          <a:xfrm rot="10800000">
            <a:off x="3405188" y="114300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9165" name="Straight Arrow Connector 15"/>
          <p:cNvCxnSpPr>
            <a:cxnSpLocks noChangeShapeType="1"/>
          </p:cNvCxnSpPr>
          <p:nvPr/>
        </p:nvCxnSpPr>
        <p:spPr bwMode="auto">
          <a:xfrm rot="10800000" flipV="1">
            <a:off x="3405188" y="225742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9166" name="Rectangle 9"/>
          <p:cNvSpPr>
            <a:spLocks noChangeArrowheads="1"/>
          </p:cNvSpPr>
          <p:nvPr/>
        </p:nvSpPr>
        <p:spPr bwMode="auto">
          <a:xfrm>
            <a:off x="7696200" y="2133600"/>
            <a:ext cx="133191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>
                <a:latin typeface="Arial" charset="0"/>
              </a:rPr>
              <a:t>Harris </a:t>
            </a:r>
            <a:br>
              <a:rPr lang="en-US" b="0">
                <a:latin typeface="Arial" charset="0"/>
              </a:rPr>
            </a:br>
            <a:r>
              <a:rPr lang="en-US" b="0">
                <a:latin typeface="Arial" charset="0"/>
              </a:rPr>
              <a:t>operator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5105400"/>
            <a:ext cx="9382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Harris detector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3745" y="2721202"/>
            <a:ext cx="2678906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344" y="2721202"/>
            <a:ext cx="2678906" cy="2678906"/>
          </a:xfrm>
          <a:prstGeom prst="rect">
            <a:avLst/>
          </a:prstGeom>
          <a:noFill/>
        </p:spPr>
      </p:pic>
      <p:pic>
        <p:nvPicPr>
          <p:cNvPr id="5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7470" y="1812245"/>
            <a:ext cx="267891" cy="267891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9045" y="2721202"/>
            <a:ext cx="2678906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3010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2333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1153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82506" y="1750419"/>
            <a:ext cx="25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image:          x 10</a:t>
            </a:r>
          </a:p>
        </p:txBody>
      </p:sp>
    </p:spTree>
    <p:extLst>
      <p:ext uri="{BB962C8B-B14F-4D97-AF65-F5344CB8AC3E}">
        <p14:creationId xmlns:p14="http://schemas.microsoft.com/office/powerpoint/2010/main" val="246302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743200"/>
            <a:ext cx="4096796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6" y="5081514"/>
            <a:ext cx="4752974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51054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7826" y="6096000"/>
            <a:ext cx="664574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Harris Detector </a:t>
            </a:r>
            <a:r>
              <a:rPr lang="pl-PL" sz="2000">
                <a:latin typeface="Arial" charset="0"/>
              </a:rPr>
              <a:t>[</a:t>
            </a:r>
            <a:r>
              <a:rPr lang="pl-PL" sz="2000">
                <a:latin typeface="Calibri" charset="0"/>
              </a:rPr>
              <a:t>Harris88</a:t>
            </a:r>
            <a:r>
              <a:rPr lang="pl-PL" sz="2000">
                <a:latin typeface="Arial" charset="0"/>
              </a:rPr>
              <a:t>]</a:t>
            </a:r>
            <a:endParaRPr lang="en-US" sz="2000">
              <a:latin typeface="Arial" charset="0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5029200" cy="4495800"/>
          </a:xfrm>
        </p:spPr>
        <p:txBody>
          <a:bodyPr/>
          <a:lstStyle/>
          <a:p>
            <a:r>
              <a:rPr lang="pl-PL" dirty="0">
                <a:latin typeface="Calibri" charset="0"/>
              </a:rPr>
              <a:t>Second moment </a:t>
            </a:r>
            <a:r>
              <a:rPr lang="pl-PL" dirty="0" err="1">
                <a:latin typeface="Calibri" charset="0"/>
              </a:rPr>
              <a:t>matrix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43364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6" name="Equation" r:id="rId4" imgW="2654300" imgH="508000" progId="Equation.3">
                  <p:embed/>
                </p:oleObj>
              </mc:Choice>
              <mc:Fallback>
                <p:oleObj name="Equation" r:id="rId4" imgW="2654300" imgH="508000" progId="Equation.3">
                  <p:embed/>
                  <p:pic>
                    <p:nvPicPr>
                      <p:cNvPr id="143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FC89FF0-07AA-7F4A-B995-B9C5ACB99442}" type="slidenum">
              <a:rPr lang="de-DE" sz="1200">
                <a:solidFill>
                  <a:srgbClr val="898989"/>
                </a:solidFill>
                <a:latin typeface="Calibri" charset="0"/>
              </a:rPr>
              <a:pPr eaLnBrk="1" hangingPunct="1"/>
              <a:t>64</a:t>
            </a:fld>
            <a:endParaRPr lang="de-DE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4336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600">
                <a:solidFill>
                  <a:srgbClr val="000000"/>
                </a:solidFill>
              </a:rPr>
              <a:t>1. Image derivatives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600">
                <a:solidFill>
                  <a:srgbClr val="000000"/>
                </a:solidFill>
              </a:rPr>
              <a:t>2. Square of derivatives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600">
                <a:solidFill>
                  <a:srgbClr val="000000"/>
                </a:solidFill>
              </a:rPr>
              <a:t>3. Gaussian </a:t>
            </a:r>
            <a:br>
              <a:rPr lang="pl-PL" sz="1600">
                <a:solidFill>
                  <a:srgbClr val="000000"/>
                </a:solidFill>
              </a:rPr>
            </a:br>
            <a:r>
              <a:rPr lang="pl-PL" sz="1600">
                <a:solidFill>
                  <a:srgbClr val="000000"/>
                </a:solidFill>
              </a:rPr>
              <a:t>    filter </a:t>
            </a:r>
            <a:r>
              <a:rPr lang="pl-PL" sz="1600" i="1">
                <a:solidFill>
                  <a:srgbClr val="000000"/>
                </a:solidFill>
              </a:rPr>
              <a:t>g(</a:t>
            </a:r>
            <a:r>
              <a:rPr lang="pl-PL" sz="1600" i="1">
                <a:solidFill>
                  <a:srgbClr val="000000"/>
                </a:solidFill>
                <a:latin typeface="Symbol" charset="0"/>
              </a:rPr>
              <a:t>s</a:t>
            </a:r>
            <a:r>
              <a:rPr lang="pl-PL" sz="1600" i="1" baseline="-25000">
                <a:solidFill>
                  <a:srgbClr val="000000"/>
                </a:solidFill>
              </a:rPr>
              <a:t>I</a:t>
            </a:r>
            <a:r>
              <a:rPr lang="pl-PL" sz="1600" i="1">
                <a:solidFill>
                  <a:srgbClr val="000000"/>
                </a:solidFill>
              </a:rPr>
              <a:t>)</a:t>
            </a:r>
            <a:endParaRPr lang="en-US" sz="1600" i="1">
              <a:solidFill>
                <a:srgbClr val="000000"/>
              </a:solidFill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143391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43392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43393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i="1">
                  <a:solidFill>
                    <a:srgbClr val="FFFFFF"/>
                  </a:solidFill>
                </a:rPr>
                <a:t>I</a:t>
              </a:r>
              <a:r>
                <a:rPr lang="pl-PL" sz="1800" i="1" baseline="-25000">
                  <a:solidFill>
                    <a:srgbClr val="FFFFFF"/>
                  </a:solidFill>
                </a:rPr>
                <a:t>x</a:t>
              </a:r>
              <a:endParaRPr lang="en-US" sz="1800" i="1" baseline="-25000">
                <a:solidFill>
                  <a:srgbClr val="FFFFFF"/>
                </a:solidFill>
              </a:endParaRPr>
            </a:p>
          </p:txBody>
        </p:sp>
        <p:sp>
          <p:nvSpPr>
            <p:cNvPr id="143394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i="1">
                  <a:solidFill>
                    <a:srgbClr val="FFFFFF"/>
                  </a:solidFill>
                </a:rPr>
                <a:t>I</a:t>
              </a:r>
              <a:r>
                <a:rPr lang="pl-PL" sz="1800" i="1" baseline="-25000">
                  <a:solidFill>
                    <a:srgbClr val="FFFFFF"/>
                  </a:solidFill>
                </a:rPr>
                <a:t>y</a:t>
              </a:r>
              <a:endParaRPr lang="en-US" sz="1800" i="1" baseline="-25000">
                <a:solidFill>
                  <a:srgbClr val="FFFFFF"/>
                </a:solidFill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endParaRPr lang="en-US" sz="1800" i="1" baseline="30000">
              <a:solidFill>
                <a:srgbClr val="FFFFFF"/>
              </a:solidFill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endParaRPr lang="en-US" sz="1800" i="1" baseline="30000">
              <a:solidFill>
                <a:srgbClr val="FFFFFF"/>
              </a:solidFill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endParaRPr lang="en-US" sz="1800" i="1" baseline="-25000">
              <a:solidFill>
                <a:srgbClr val="FFFFFF"/>
              </a:solidFill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g(I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r>
              <a:rPr lang="pl-PL" sz="1800" i="1">
                <a:solidFill>
                  <a:srgbClr val="FFFFFF"/>
                </a:solidFill>
              </a:rPr>
              <a:t>)</a:t>
            </a:r>
            <a:endParaRPr lang="en-US" sz="1800" i="1">
              <a:solidFill>
                <a:srgbClr val="FFFFFF"/>
              </a:solidFill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g(I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r>
              <a:rPr lang="pl-PL" sz="1800" i="1">
                <a:solidFill>
                  <a:srgbClr val="FFFFFF"/>
                </a:solidFill>
              </a:rPr>
              <a:t>)</a:t>
            </a:r>
            <a:endParaRPr lang="en-US" sz="1800" i="1">
              <a:solidFill>
                <a:srgbClr val="FFFFFF"/>
              </a:solidFill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g(I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r>
              <a:rPr lang="pl-PL" sz="1800" i="1">
                <a:solidFill>
                  <a:srgbClr val="FFFFFF"/>
                </a:solidFill>
              </a:rPr>
              <a:t>)</a:t>
            </a:r>
            <a:endParaRPr lang="en-US" sz="1800" i="1">
              <a:solidFill>
                <a:srgbClr val="FFFFFF"/>
              </a:solidFill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5040312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>
                <a:solidFill>
                  <a:srgbClr val="000000"/>
                </a:solidFill>
              </a:rPr>
              <a:t>4. Cornerness function </a:t>
            </a:r>
            <a:r>
              <a:rPr lang="en-US" sz="1800">
                <a:solidFill>
                  <a:srgbClr val="000000"/>
                </a:solidFill>
              </a:rPr>
              <a:t>– </a:t>
            </a:r>
            <a:r>
              <a:rPr lang="pl-PL" sz="1800">
                <a:solidFill>
                  <a:srgbClr val="000000"/>
                </a:solidFill>
              </a:rPr>
              <a:t>both eigenvalues are strong</a:t>
            </a:r>
            <a:endParaRPr lang="en-US" sz="1800" i="1">
              <a:solidFill>
                <a:srgbClr val="000000"/>
              </a:solidFill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har</a:t>
            </a:r>
            <a:endParaRPr lang="en-US" sz="1800" i="1">
              <a:solidFill>
                <a:srgbClr val="FFFFFF"/>
              </a:solidFill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>
                <a:solidFill>
                  <a:srgbClr val="000000"/>
                </a:solidFill>
              </a:rPr>
              <a:t>5. Non-maxima suppression</a:t>
            </a:r>
            <a:endParaRPr lang="en-US" sz="1800" i="1">
              <a:solidFill>
                <a:srgbClr val="000000"/>
              </a:solidFill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7" name="Equation" r:id="rId16" imgW="1066800" imgH="457200" progId="Equation.3">
                  <p:embed/>
                </p:oleObj>
              </mc:Choice>
              <mc:Fallback>
                <p:oleObj name="Equation" r:id="rId16" imgW="1066800" imgH="457200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0000"/>
                </a:solidFill>
              </a:rPr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38808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Harris Corners – Why so complicated?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/>
              <a:t>Can’t we just check for regions with lots of gradients in the x and y directions?</a:t>
            </a:r>
          </a:p>
          <a:p>
            <a:pPr lvl="1"/>
            <a:r>
              <a:rPr lang="en-US" dirty="0"/>
              <a:t>No! A diagonal line would satisfy that criteria</a:t>
            </a:r>
          </a:p>
        </p:txBody>
      </p:sp>
      <p:sp>
        <p:nvSpPr>
          <p:cNvPr id="4" name="Rectangle 3"/>
          <p:cNvSpPr/>
          <p:nvPr/>
        </p:nvSpPr>
        <p:spPr>
          <a:xfrm rot="18900000">
            <a:off x="3179522" y="3138747"/>
            <a:ext cx="1573460" cy="317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39321" y="3278559"/>
            <a:ext cx="1905000" cy="19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4321" y="32547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Window</a:t>
            </a:r>
          </a:p>
        </p:txBody>
      </p:sp>
    </p:spTree>
    <p:extLst>
      <p:ext uri="{BB962C8B-B14F-4D97-AF65-F5344CB8AC3E}">
        <p14:creationId xmlns:p14="http://schemas.microsoft.com/office/powerpoint/2010/main" val="17252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1721" y="1393146"/>
            <a:ext cx="3941536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206" y="2612346"/>
            <a:ext cx="2613025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3929742" y="3418114"/>
            <a:ext cx="892629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5230" y="1567543"/>
            <a:ext cx="3782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used for </a:t>
            </a:r>
            <a:r>
              <a:rPr lang="en-US" sz="2800" i="1" dirty="0" err="1"/>
              <a:t>resampling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144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Raster-to-vector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0A57CDA-072F-4B98-9883-D30F5ACB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" y="2438400"/>
            <a:ext cx="9144000" cy="2800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0D9163-DD5A-4960-844B-0C4662A2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" y="1659664"/>
            <a:ext cx="3086100" cy="7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Depixelating</a:t>
            </a:r>
            <a:r>
              <a:rPr lang="en-US" dirty="0"/>
              <a:t> Pixel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8658" name="Picture 2" descr="http://static02.mediaite.com/geekosystem/uploads/2011/05/depixe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79" y="1905000"/>
            <a:ext cx="523875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3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[u~v]&#10;\left[&#10;\begin{array}{cc}&#10;I_x^2 &amp; I_x I_y \\&#10;I_y I_x &amp; I_y^2&#10;\end{array}&#10;\right]&#10;\left[&#10;\begin{array}{c}&#10;u \\&#10;v&#10;\end{array}&#10;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11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left[&#10;\begin{array}{c}&#10;u \\&#10;v&#10;\end{array}&#10;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92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[u~v]&#10;\left[&#10;\begin{array}{cc}&#10;I_x^2 &amp; I_x I_y \\&#10;I_y I_x &amp; I_y^2&#10;\end{array}&#10;\right]&#10;\left[&#10;\begin{array}{c}&#10;u \\&#10;v&#10;\end{array}&#10;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11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Ax = \lambda 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9"/>
  <p:tag name="PICTUREFILESIZE" val="15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et(A - \lambda I) = 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0"/>
  <p:tag name="PICTUREFILESIZE" val="286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et&#10;\left[&#10;\begin{array}{cc}&#10;h_{11} - \lambda &amp; h_{12} \\&#10;h_{21} &amp; h_{22} - \lambda \\&#10;\end{array}&#10;\right] = 0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59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lambda_{\pm} = \frac{1}{2}&#10;\left[&#10;(h_{11} + h_{22}) \pm &#10;\sqrt{4 h_{12} h_{21} + {(h_{11} - h_{22})}^2}&#10;\right]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1"/>
  <p:tag name="PICTUREFILESIZE" val="89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&#10;\left[&#10;\begin{array}{cc}&#10;h_{11} - \lambda &amp; h_{12} \\&#10;h_{21} &amp; h_{22} - \lambda \\&#10;\end{array}&#10;\right]&#10;\left[&#10;\begin{array}{c}&#10;x \\&#10;y \\&#10;\end{array}&#10;\right]&#10; = 0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585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determinant(H)}{trace (H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155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approx I(x,y) +  [I_x~I_y] &#10;\left[&#10;\begin{array}{c}&#10;u \\&#10;v&#10;\end{array}&#10;\right]&#10;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21"/>
  <p:tag name="PICTUREFILESIZE" val="40977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shorthand:  $I_x = \frac{\partial I}{\partial x}$&#10;\end{document}&#10;"/>
  <p:tag name="EXTERNALNAME" val="Edittex"/>
  <p:tag name="BLEND" val="False"/>
  <p:tag name="TRANSPARENT" val="False"/>
  <p:tag name="BITMAPFORMAT" val="bmp16m"/>
  <p:tag name="DEBUGINTERACTIVE" val="True"/>
  <p:tag name="ORIGWIDTH" val="708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E(u,v) &amp; = &amp; \sum_{(x,y) \in W} {[I(x+u, y+v) - I(x,y)]}^2 \\&#10;&amp; \approx &amp; \sum_{(x,y) \in W} {[I(x, y) &#10;+ [I_x~I_y]&#10;\left[&#10;\begin{array}{c}&#10;u \\&#10;v&#10;\end{array}&#10;\right]&#10;- I(x,y)]}^2 \\&#10;&amp; \approx &amp; \sum_{(x,y) \in W} {\left[[I_x~I_y]&#10;\left[&#10;\begin{array}{c}&#10;u \\&#10;v&#10;\end{array}&#10;\right]&#10;\right]&#10;}^2 \\&#10;\end{eqnarray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8"/>
  <p:tag name="PICTUREFILESIZE" val="287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11734</TotalTime>
  <Words>1668</Words>
  <Application>Microsoft Office PowerPoint</Application>
  <PresentationFormat>On-screen Show (4:3)</PresentationFormat>
  <Paragraphs>344</Paragraphs>
  <Slides>66</Slides>
  <Notes>20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Equation</vt:lpstr>
      <vt:lpstr>Lecture 4: Intro to local features and Harris corner detection</vt:lpstr>
      <vt:lpstr>Announcements</vt:lpstr>
      <vt:lpstr>Reading</vt:lpstr>
      <vt:lpstr>Announcements</vt:lpstr>
      <vt:lpstr>Last time</vt:lpstr>
      <vt:lpstr>PowerPoint Presentation</vt:lpstr>
      <vt:lpstr>PowerPoint Presentation</vt:lpstr>
      <vt:lpstr>Raster-to-vector graphics</vt:lpstr>
      <vt:lpstr>Depixelating Pixel Art</vt:lpstr>
      <vt:lpstr>Modern methods</vt:lpstr>
      <vt:lpstr>Questions?</vt:lpstr>
      <vt:lpstr>Feature extraction: Corners and blobs</vt:lpstr>
      <vt:lpstr>Motivation: Automatic panoramas</vt:lpstr>
      <vt:lpstr>Motivation: Automatic panoramas</vt:lpstr>
      <vt:lpstr>PowerPoint Presentation</vt:lpstr>
      <vt:lpstr>Why extract features?</vt:lpstr>
      <vt:lpstr>Why extract features?</vt:lpstr>
      <vt:lpstr>Why extract features?</vt:lpstr>
      <vt:lpstr>Application: Visual SLAM</vt:lpstr>
      <vt:lpstr>Image matching</vt:lpstr>
      <vt:lpstr>Harder case</vt:lpstr>
      <vt:lpstr>Harder still?</vt:lpstr>
      <vt:lpstr>Answer below (look for tiny colored squares…)</vt:lpstr>
      <vt:lpstr>Feature Matching</vt:lpstr>
      <vt:lpstr>Feature Matching</vt:lpstr>
      <vt:lpstr>Invariant local features</vt:lpstr>
      <vt:lpstr>Advantages of local features</vt:lpstr>
      <vt:lpstr>More motivation…  </vt:lpstr>
      <vt:lpstr>What makes a good feature?</vt:lpstr>
      <vt:lpstr>Approach</vt:lpstr>
      <vt:lpstr>Local features: main components</vt:lpstr>
      <vt:lpstr>What makes a good feature?</vt:lpstr>
      <vt:lpstr>Want uniqueness</vt:lpstr>
      <vt:lpstr>Local measures of uniqueness</vt:lpstr>
      <vt:lpstr>Local measures of uniqueness</vt:lpstr>
      <vt:lpstr>Harris corner detection:  the math</vt:lpstr>
      <vt:lpstr>Small motion assumption</vt:lpstr>
      <vt:lpstr>Feature detection:  the math</vt:lpstr>
      <vt:lpstr>Corner detection:  the math</vt:lpstr>
      <vt:lpstr>Corner detection:  the math</vt:lpstr>
      <vt:lpstr>The second moment matrix</vt:lpstr>
      <vt:lpstr>PowerPoint Presentation</vt:lpstr>
      <vt:lpstr>PowerPoint Presentation</vt:lpstr>
      <vt:lpstr>General case</vt:lpstr>
      <vt:lpstr>The second moment matrix</vt:lpstr>
      <vt:lpstr>Feature detection:  the math</vt:lpstr>
      <vt:lpstr>Feature detection:  the math</vt:lpstr>
      <vt:lpstr>Interpreting the second moment matrix</vt:lpstr>
      <vt:lpstr>Quick eigenvalue/eigenvector review</vt:lpstr>
      <vt:lpstr>Corner detection:  the math</vt:lpstr>
      <vt:lpstr>Corner detection:  the math</vt:lpstr>
      <vt:lpstr>Corner detection:  the math</vt:lpstr>
      <vt:lpstr>Interpreting the eigenvalues</vt:lpstr>
      <vt:lpstr>Corner detection summary</vt:lpstr>
      <vt:lpstr>Corner detection summary</vt:lpstr>
      <vt:lpstr>The Harris operator</vt:lpstr>
      <vt:lpstr>The Harris operator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Detector [Harris88]</vt:lpstr>
      <vt:lpstr>Harris Corners – Why so complicated?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Sindhu</cp:lastModifiedBy>
  <cp:revision>445</cp:revision>
  <dcterms:created xsi:type="dcterms:W3CDTF">2009-08-25T02:47:59Z</dcterms:created>
  <dcterms:modified xsi:type="dcterms:W3CDTF">2020-02-04T09:22:32Z</dcterms:modified>
</cp:coreProperties>
</file>